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10">
  <p:sldMasterIdLst>
    <p:sldMasterId id="2147483648" r:id="rId1"/>
    <p:sldMasterId id="2147483660" r:id="rId2"/>
    <p:sldMasterId id="2147483924" r:id="rId3"/>
    <p:sldMasterId id="2147483978" r:id="rId4"/>
  </p:sldMasterIdLst>
  <p:notesMasterIdLst>
    <p:notesMasterId r:id="rId39"/>
  </p:notesMasterIdLst>
  <p:sldIdLst>
    <p:sldId id="756" r:id="rId5"/>
    <p:sldId id="1080" r:id="rId6"/>
    <p:sldId id="1206" r:id="rId7"/>
    <p:sldId id="1209" r:id="rId8"/>
    <p:sldId id="878" r:id="rId9"/>
    <p:sldId id="1001" r:id="rId10"/>
    <p:sldId id="965" r:id="rId11"/>
    <p:sldId id="974" r:id="rId12"/>
    <p:sldId id="973" r:id="rId13"/>
    <p:sldId id="968" r:id="rId14"/>
    <p:sldId id="969" r:id="rId15"/>
    <p:sldId id="975" r:id="rId16"/>
    <p:sldId id="972" r:id="rId17"/>
    <p:sldId id="1154" r:id="rId18"/>
    <p:sldId id="1155" r:id="rId19"/>
    <p:sldId id="1156" r:id="rId20"/>
    <p:sldId id="1157" r:id="rId21"/>
    <p:sldId id="1002" r:id="rId22"/>
    <p:sldId id="1003" r:id="rId23"/>
    <p:sldId id="879" r:id="rId24"/>
    <p:sldId id="1016" r:id="rId25"/>
    <p:sldId id="1208" r:id="rId26"/>
    <p:sldId id="881" r:id="rId27"/>
    <p:sldId id="977" r:id="rId28"/>
    <p:sldId id="886" r:id="rId29"/>
    <p:sldId id="976" r:id="rId30"/>
    <p:sldId id="1158" r:id="rId31"/>
    <p:sldId id="1159" r:id="rId32"/>
    <p:sldId id="1160" r:id="rId33"/>
    <p:sldId id="1161" r:id="rId34"/>
    <p:sldId id="883" r:id="rId35"/>
    <p:sldId id="1005" r:id="rId36"/>
    <p:sldId id="1204" r:id="rId37"/>
    <p:sldId id="1207" r:id="rId38"/>
  </p:sldIdLst>
  <p:sldSz cx="9144000" cy="6858000" type="screen4x3"/>
  <p:notesSz cx="6858000" cy="9144000"/>
  <p:defaultTextStyle>
    <a:defPPr>
      <a:defRPr lang="fa-IR"/>
    </a:defPPr>
    <a:lvl1pPr marL="0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BFBFB"/>
    <a:srgbClr val="FFFFCC"/>
    <a:srgbClr val="EEA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397" autoAdjust="0"/>
    <p:restoredTop sz="90036" autoAdjust="0"/>
  </p:normalViewPr>
  <p:slideViewPr>
    <p:cSldViewPr>
      <p:cViewPr varScale="1">
        <p:scale>
          <a:sx n="74" d="100"/>
          <a:sy n="74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25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ustomXml" Target="../customXml/item3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E7AE938-956D-44D7-9A14-06AADA6D08F6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2DF168-038F-4346-B090-25B84F105D8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35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350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91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483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9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5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5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41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4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75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51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8F7B-EF3F-4A27-9FBB-659727A0FA7A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79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CC085-8BB8-4F8E-B374-87591D03630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09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C972-CE14-4F56-AE65-23C6A818CC1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7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5C132-D94F-41E9-9ED9-2E225298EF8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43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87FE-6071-4DCC-A22E-D1C64592139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47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AFF-D8CE-4359-972D-9E5C0152E70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2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6FB9-0EC8-4B3A-804E-0B457F7B211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2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0062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50C9-5D6B-4B62-A76A-4E35C40AD4A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13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3FBFF-FD4D-4E72-9157-D2F847A0F7C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0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D925-18D5-40E8-ACB5-EA169D2A770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17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EF05-004D-476A-9565-B653B83CF13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71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1D5-803C-46EF-8974-565A50F628F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37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796B-3BFC-48E7-8A37-256B75FAB4E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77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F570-43DC-477B-8F10-6391FC672E76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29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6ECF-9855-4825-BE9C-7A88890A3CB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5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87D5-5FCA-4681-AD06-7677307F905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03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758-0486-4BAA-95F6-35D571F4CFA1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9107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/>
                </a:solidFill>
              </a:rPr>
              <a:pPr/>
              <a:t>7/21/2020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5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4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7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3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447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2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29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185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74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78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30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6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3158A15-E172-47FD-93C1-20B81040339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641" t="31250" r="22108" b="11459"/>
          <a:stretch/>
        </p:blipFill>
        <p:spPr>
          <a:xfrm>
            <a:off x="-96078" y="-61930"/>
            <a:ext cx="9240078" cy="2859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078" y="3657600"/>
            <a:ext cx="90479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ويرايش </a:t>
            </a:r>
            <a:r>
              <a:rPr lang="fa-IR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سوم </a:t>
            </a:r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خرداد ماه  98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-48039" y="2827380"/>
            <a:ext cx="919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مراقبت های ادغام </a:t>
            </a: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یافته رده </a:t>
            </a:r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سنی </a:t>
            </a:r>
            <a:r>
              <a:rPr lang="fa-IR" sz="36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18تا29سال</a:t>
            </a:r>
            <a:r>
              <a:rPr lang="fa-IR" sz="28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( ویژه غیرپزشک)</a:t>
            </a:r>
            <a:endParaRPr lang="fa-I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4800600"/>
            <a:ext cx="2286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سوم:</a:t>
            </a:r>
          </a:p>
          <a:p>
            <a:pPr fontAlgn="t"/>
            <a:r>
              <a:rPr lang="fa-IR" dirty="0"/>
              <a:t>ارزیابی ژنتیک</a:t>
            </a:r>
          </a:p>
          <a:p>
            <a:pPr fontAlgn="t"/>
            <a:r>
              <a:rPr lang="fa-IR" dirty="0"/>
              <a:t>واکسیناسیون</a:t>
            </a: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79"/>
    </mc:Choice>
    <mc:Fallback xmlns="">
      <p:transition advTm="15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a-I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/>
            </a:r>
            <a:br>
              <a:rPr lang="fa-I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نحوه ی ارزیابی </a:t>
            </a:r>
            <a:r>
              <a:rPr lang="ar-SA" sz="3200" dirty="0">
                <a:solidFill>
                  <a:prstClr val="black"/>
                </a:solidFill>
                <a:cs typeface="B Yagut" panose="00000400000000000000" pitchFamily="2" charset="-78"/>
              </a:rPr>
              <a:t>اختلالات ارثی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در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جوانان</a:t>
            </a:r>
            <a:endParaRPr lang="fa-IR" sz="3200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495800"/>
          </a:xfrm>
        </p:spPr>
        <p:txBody>
          <a:bodyPr>
            <a:no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موارد زیر باید در جوان و خانواده وی بررسی شود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ar-SA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بیماری ارثی شناخته شده درخانواده( هموفیلی، دوشن، تالاسمی ماژور، بیماریهای متابولیک، ناشنوایی و نابینایی)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مشکلات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احتمالی ارثی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بستگان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درجه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1و2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ف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ردی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که از کودکی دارای مشکل انعقاد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خون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،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نیازمند تزریق خون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مکر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ر،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ناتوانی ذهنی یا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ناتوانی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حرک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تی،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اختلال بینایی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،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اختلال شنوایی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یا ر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ژیم غذایی خاص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2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اختلال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تکرارشده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درخانواده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9265"/>
    </mc:Choice>
    <mc:Fallback xmlns="">
      <p:transition advTm="11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/>
            </a:r>
            <a:br>
              <a:rPr lang="fa-I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/>
            </a:r>
            <a:br>
              <a:rPr lang="fa-IR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نحوه ی ارزیابی </a:t>
            </a:r>
            <a:r>
              <a:rPr lang="ar-SA" sz="3200" dirty="0">
                <a:solidFill>
                  <a:prstClr val="black"/>
                </a:solidFill>
                <a:cs typeface="B Yagut" panose="00000400000000000000" pitchFamily="2" charset="-78"/>
              </a:rPr>
              <a:t>اختلالات ارثی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 در جوانان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( ادامه)</a:t>
            </a:r>
            <a:endParaRPr lang="fa-IR" sz="3200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876800"/>
          </a:xfrm>
        </p:spPr>
        <p:txBody>
          <a:bodyPr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ابتلا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حداقل دو نفر به بیماری مشابه در بستگان درجه 1 و 2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خانواده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fa-IR" sz="2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صورت متاهل بودن جوان، موارد زیر بررسی می شود: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نسبت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فامیلی نزدیک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باهمسر</a:t>
            </a:r>
          </a:p>
          <a:p>
            <a:pPr marL="0" lvl="0" indent="0"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 سابقه سکته زودرس در خانواده درجه 1</a:t>
            </a:r>
          </a:p>
          <a:p>
            <a:pPr marL="0" lvl="0" indent="0"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سابقه سرطان زودرس یا تکرارسرطان در بستگان درجه1و2</a:t>
            </a:r>
          </a:p>
          <a:p>
            <a:pPr marL="0" lvl="0" indent="0"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نکته مهم:</a:t>
            </a:r>
          </a:p>
          <a:p>
            <a:pPr marL="0" lvl="0" indent="0"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صورت مثبت بودن حداقل یکی از موارد فوق در آموزشهای پیش از ازدواج مراجعین جهت انجام مشاوره ژنتیک ترغیب شوند. 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280"/>
    </mc:Choice>
    <mc:Fallback xmlns="">
      <p:transition advTm="8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a-IR" sz="49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ژنتیک جوانان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574805"/>
              </p:ext>
            </p:extLst>
          </p:nvPr>
        </p:nvGraphicFramePr>
        <p:xfrm>
          <a:off x="190561" y="1295400"/>
          <a:ext cx="8763000" cy="4953001"/>
        </p:xfrm>
        <a:graphic>
          <a:graphicData uri="http://schemas.openxmlformats.org/drawingml/2006/table">
            <a:tbl>
              <a:tblPr rtl="1" firstRow="1" firstCol="1" bandRow="1"/>
              <a:tblGrid>
                <a:gridCol w="1535204"/>
                <a:gridCol w="2451128"/>
                <a:gridCol w="1896810"/>
                <a:gridCol w="2879858"/>
              </a:tblGrid>
              <a:tr h="500768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0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ارزیابی</a:t>
                      </a:r>
                      <a:endParaRPr lang="ar-SA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نتیجه ارزیابی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طبقه بندی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اقدام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16">
                <a:tc rowSpan="6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4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ارزیابی اختلالات ارثی </a:t>
                      </a:r>
                      <a:endParaRPr lang="en-US" sz="14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در خانواده بیماری شناخته شده ارثی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</a:t>
                      </a:r>
                      <a:r>
                        <a:rPr lang="ar-SA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فوری</a:t>
                      </a:r>
                      <a:r>
                        <a:rPr lang="fa-IR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ar-SA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2272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در بستگان درجه 1 و 2 خانواده فرد مبتلا به یکی از مشکلات احتمالی ارثی وجود داشته است.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</a:t>
                      </a:r>
                      <a:r>
                        <a:rPr lang="fa-IR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ar-SA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1529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اختلال تکرار شونده در خانواده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</a:t>
                      </a:r>
                      <a:r>
                        <a:rPr lang="fa-IR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ar-SA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6999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نسبت فامیلی نزدیک با همسر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 </a:t>
                      </a: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</a:t>
                      </a:r>
                      <a:r>
                        <a:rPr lang="fa-IR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ar-SA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5563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نیاز به بررسی عامل خطر فامیلی بیماری قلبی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</a:t>
                      </a:r>
                      <a:r>
                        <a:rPr lang="fa-IR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ar-SA" sz="1200" kern="120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4097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در فرد و یا در بستگان درجه 1 و 2 خانواده، سرطان زودرس یا تکرار سرطان وجود داشته یا هم اکنون وجود داشته است.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</a:t>
                      </a:r>
                      <a:r>
                        <a:rPr lang="fa-IR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به</a:t>
                      </a:r>
                      <a:r>
                        <a:rPr lang="ar-SA" sz="1200" kern="1200" dirty="0" smtClean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48400" y="990600"/>
            <a:ext cx="2438461" cy="2734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1100" b="1" dirty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(ویژه مناطق مجری ژنتیک اجتماعی</a:t>
            </a:r>
            <a:r>
              <a:rPr lang="ar-SA" sz="11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1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883"/>
    </mc:Choice>
    <mc:Fallback xmlns="">
      <p:transition advTm="9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3600" dirty="0"/>
              <a:t>بررسی عامل خطر/بیماری/ناهنجاری های </a:t>
            </a:r>
            <a:r>
              <a:rPr lang="fa-IR" sz="3600" dirty="0" smtClean="0"/>
              <a:t>ژنتیک جوانان</a:t>
            </a:r>
            <a:endParaRPr lang="fa-IR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5450028"/>
              </p:ext>
            </p:extLst>
          </p:nvPr>
        </p:nvGraphicFramePr>
        <p:xfrm>
          <a:off x="76200" y="1600204"/>
          <a:ext cx="8991600" cy="4516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71164"/>
                <a:gridCol w="3326122"/>
                <a:gridCol w="1246414"/>
                <a:gridCol w="2247900"/>
              </a:tblGrid>
              <a:tr h="579120">
                <a:tc>
                  <a:txBody>
                    <a:bodyPr/>
                    <a:lstStyle/>
                    <a:p>
                      <a:pPr rtl="1"/>
                      <a:r>
                        <a:rPr lang="fa-IR" sz="1800" dirty="0" smtClean="0">
                          <a:solidFill>
                            <a:schemeClr val="tx1"/>
                          </a:solidFill>
                        </a:rPr>
                        <a:t>ارزیابی</a:t>
                      </a:r>
                    </a:p>
                    <a:p>
                      <a:pPr rtl="1"/>
                      <a:r>
                        <a:rPr lang="fa-IR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a-IR" sz="1200" dirty="0" smtClean="0">
                          <a:solidFill>
                            <a:schemeClr val="tx1"/>
                          </a:solidFill>
                        </a:rPr>
                        <a:t>شناسایی</a:t>
                      </a:r>
                      <a:r>
                        <a:rPr lang="fa-IR" sz="1200" baseline="0" dirty="0" smtClean="0">
                          <a:solidFill>
                            <a:schemeClr val="tx1"/>
                          </a:solidFill>
                        </a:rPr>
                        <a:t> مورد غربالگری یابیماریابی)</a:t>
                      </a:r>
                      <a:endParaRPr lang="fa-I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smtClean="0">
                          <a:solidFill>
                            <a:schemeClr val="tx1"/>
                          </a:solidFill>
                        </a:rPr>
                        <a:t>نشانه ها</a:t>
                      </a:r>
                      <a:endParaRPr lang="fa-IR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smtClean="0">
                          <a:solidFill>
                            <a:schemeClr val="tx1"/>
                          </a:solidFill>
                        </a:rPr>
                        <a:t>طبقه بندی</a:t>
                      </a:r>
                      <a:endParaRPr lang="fa-IR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smtClean="0">
                          <a:solidFill>
                            <a:schemeClr val="tx1"/>
                          </a:solidFill>
                        </a:rPr>
                        <a:t>اقدام</a:t>
                      </a:r>
                      <a:endParaRPr lang="fa-IR" sz="1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2920"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1400" b="1" dirty="0" smtClean="0">
                          <a:solidFill>
                            <a:schemeClr val="tx1"/>
                          </a:solidFill>
                        </a:rPr>
                        <a:t>بررسی</a:t>
                      </a:r>
                      <a:r>
                        <a:rPr lang="fa-IR" sz="1400" b="1" baseline="0" dirty="0" smtClean="0">
                          <a:solidFill>
                            <a:schemeClr val="tx1"/>
                          </a:solidFill>
                        </a:rPr>
                        <a:t> سابقه خانوادگی بیماریهای غیرواگیردار</a:t>
                      </a:r>
                      <a:endParaRPr lang="fa-I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rtl="1"/>
                      <a:r>
                        <a:rPr lang="fa-IR" sz="1400" b="1" dirty="0" smtClean="0">
                          <a:solidFill>
                            <a:schemeClr val="tx1"/>
                          </a:solidFill>
                        </a:rPr>
                        <a:t>آیا در خود شما یا بستگان درجه 1یا2شما هیچ یک از این موارد وجود دارد؟</a:t>
                      </a:r>
                    </a:p>
                    <a:p>
                      <a:pPr rtl="1"/>
                      <a:r>
                        <a:rPr lang="fa-IR" sz="1400" b="1" dirty="0" smtClean="0">
                          <a:solidFill>
                            <a:schemeClr val="tx1"/>
                          </a:solidFill>
                        </a:rPr>
                        <a:t>بیماری فشارخون</a:t>
                      </a:r>
                      <a:r>
                        <a:rPr lang="fa-IR" sz="1400" b="1" baseline="0" dirty="0" smtClean="0">
                          <a:solidFill>
                            <a:schemeClr val="tx1"/>
                          </a:solidFill>
                        </a:rPr>
                        <a:t>       اختلال چربی خون    </a:t>
                      </a:r>
                    </a:p>
                    <a:p>
                      <a:pPr rtl="1"/>
                      <a:endParaRPr lang="fa-IR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fa-IR" sz="1400" b="1" baseline="0" dirty="0" smtClean="0">
                          <a:solidFill>
                            <a:schemeClr val="tx1"/>
                          </a:solidFill>
                        </a:rPr>
                        <a:t>دیابت    بیماری های قلبی وعروقی    سرطان      </a:t>
                      </a:r>
                    </a:p>
                    <a:p>
                      <a:pPr rtl="1"/>
                      <a:endParaRPr lang="fa-IR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r>
                        <a:rPr lang="fa-IR" sz="1400" b="1" baseline="0" dirty="0" smtClean="0">
                          <a:solidFill>
                            <a:schemeClr val="tx1"/>
                          </a:solidFill>
                        </a:rPr>
                        <a:t>نابینایی غیر اکتسابی        نا شنوایی غیر اکتسابی</a:t>
                      </a:r>
                      <a:endParaRPr lang="fa-I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عامل خطر فامیلی دارد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ارجاع غیر فوری به پزشک مرکز بهداشتی درمانی/خانه</a:t>
                      </a:r>
                      <a:r>
                        <a:rPr lang="fa-IR" sz="1400" b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بهداشت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1816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b="1" kern="120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عامل خطر فامیلی ندارد</a:t>
                      </a:r>
                    </a:p>
                    <a:p>
                      <a:pPr rtl="1"/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 smtClean="0">
                          <a:solidFill>
                            <a:schemeClr val="tx1"/>
                          </a:solidFill>
                        </a:rPr>
                        <a:t>آموزش</a:t>
                      </a:r>
                      <a:endParaRPr lang="fa-I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smtClean="0">
                          <a:solidFill>
                            <a:schemeClr val="tx1"/>
                          </a:solidFill>
                        </a:rPr>
                        <a:t>استاندارد ارائه خدمت</a:t>
                      </a:r>
                      <a:endParaRPr lang="fa-IR" sz="1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طبقه بندی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توضیحات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آموزش جوانان(دانشجویان)</a:t>
                      </a:r>
                      <a:endParaRPr lang="fa-I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یک بار درسال</a:t>
                      </a:r>
                      <a:endParaRPr lang="fa-I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براساس محتوای آموزشی برنامه تالاسمی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آموزش افراد صاحب نفوذ در محله یا روستا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یک بار درسال</a:t>
                      </a:r>
                      <a:endParaRPr lang="fa-I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براساس محتوای آموزشی برنامه تالاسمی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آموزش عاقدان محلی به منظور جلب مشارکت آنها درراستای انجام عقد (دائم یا موقت )پس ازانجام مشاوره ژنتیک</a:t>
                      </a:r>
                      <a:endParaRPr lang="fa-IR" sz="1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یک بار درسال</a:t>
                      </a:r>
                      <a:endParaRPr lang="fa-I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a-I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براساس محتوای آموزشی برنامه تالاسمی</a:t>
                      </a:r>
                      <a:endParaRPr lang="fa-I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642019" y="2731015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5014" y="3181468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4600" y="3124200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7350" y="3581400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2084" y="3150417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3800" y="3581400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2014" y="2731015"/>
            <a:ext cx="1143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1" tIns="45425" rIns="90851" bIns="45425"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6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671"/>
    </mc:Choice>
    <mc:Fallback xmlns="">
      <p:transition advTm="17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2057400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جوان 25ساله بدون سابقه بیماری جهت مراقبت دوره ای مراجعه نموده است پدرش بیماری فشارخون بالاداشته و  دارو مصرف می </a:t>
            </a:r>
            <a:r>
              <a:rPr lang="fa-IR" sz="2000" smtClean="0">
                <a:cs typeface="B Yagut" panose="00000400000000000000" pitchFamily="2" charset="-78"/>
              </a:rPr>
              <a:t>کند . </a:t>
            </a:r>
            <a:r>
              <a:rPr lang="fa-IR" sz="2000" dirty="0" smtClean="0">
                <a:cs typeface="B Yagut" panose="00000400000000000000" pitchFamily="2" charset="-78"/>
              </a:rPr>
              <a:t>خاله وی نابینای مادرزاد است.لطفا ارزیابی انجام شده را در سامانه سیب ثبت نمایید.</a:t>
            </a:r>
          </a:p>
          <a:p>
            <a:pPr marL="0" indent="0" algn="justLow">
              <a:buNone/>
            </a:pPr>
            <a:endParaRPr lang="fa-IR" sz="2000" dirty="0">
              <a:cs typeface="B Yagut" panose="00000400000000000000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457200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Autofit/>
          </a:bodyPr>
          <a:lstStyle>
            <a:lvl1pPr algn="ctr" defTabSz="908483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نحوه ی ثبت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ژنتیک جوان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در سامانه سیب</a:t>
            </a:r>
            <a:b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( براساس کیس فرضی)</a:t>
            </a:r>
            <a:b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859"/>
    </mc:Choice>
    <mc:Fallback xmlns="">
      <p:transition advTm="2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500" t="20444" r="20500" b="10222"/>
          <a:stretch/>
        </p:blipFill>
        <p:spPr>
          <a:xfrm>
            <a:off x="32657" y="0"/>
            <a:ext cx="8958943" cy="6705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629400" y="35814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89"/>
    </mc:Choice>
    <mc:Fallback xmlns="">
      <p:transition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591" t="10416" r="14423" b="40625"/>
          <a:stretch/>
        </p:blipFill>
        <p:spPr>
          <a:xfrm>
            <a:off x="457200" y="609600"/>
            <a:ext cx="8534400" cy="3581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495"/>
    </mc:Choice>
    <mc:Fallback xmlns="">
      <p:transition advTm="2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913" t="20666" r="25823" b="30550"/>
          <a:stretch/>
        </p:blipFill>
        <p:spPr>
          <a:xfrm>
            <a:off x="152400" y="914400"/>
            <a:ext cx="8700246" cy="457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382"/>
    </mc:Choice>
    <mc:Fallback xmlns="">
      <p:transition advTm="3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03751">
              <a:spcBef>
                <a:spcPts val="0"/>
              </a:spcBef>
            </a:pP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خلاصه مطالب ونتیجه گیری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61" y="1752600"/>
            <a:ext cx="8382000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>
              <a:lnSpc>
                <a:spcPct val="150000"/>
              </a:lnSpc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در ارزیابی ژنتیک جوان از نظر بیماریهای ارثی مانند هموفیلی ، دوشن، تالاسمی ماژور، بیماریهای متابولیک، ناشنوایی و نابینایی بررسی می شود تا درصورت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احتمال وجود عامل خطر ژنتیک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اقدامات به موقع جهت بررسی بیشتر و تایید عامل خطر انجام گیرد.مشاوره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ژنتیک می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تواندراهنمای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زوجین جوان برای داشتن فرزندانی سالم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باشد.</a:t>
            </a:r>
          </a:p>
          <a:p>
            <a:pPr lvl="0" algn="justLow">
              <a:lnSpc>
                <a:spcPct val="150000"/>
              </a:lnSpc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همه جوانان، افراد صاحب نفوذ محله یا روستا وعاقدان محلی سالی یکبار باید محتوای آموزشی تالاسمی را دریافت نمایند.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en-US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  <a:p>
            <a:endParaRPr lang="fa-IR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545"/>
    </mc:Choice>
    <mc:Fallback xmlns="">
      <p:transition advTm="37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پرسش و تمرین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60" y="1600219"/>
            <a:ext cx="8458139" cy="4190981"/>
          </a:xfrm>
        </p:spPr>
        <p:txBody>
          <a:bodyPr>
            <a:normAutofit fontScale="92500" lnSpcReduction="20000"/>
          </a:bodyPr>
          <a:lstStyle/>
          <a:p>
            <a:pPr marL="0" lvl="0" indent="0" algn="justLow">
              <a:lnSpc>
                <a:spcPct val="160000"/>
              </a:lnSpc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1-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هدف اصلی ازانجام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ارزیابی ژنتیک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جوانان چیست؟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0" indent="0" algn="justLow">
              <a:lnSpc>
                <a:spcPct val="16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2-بیماریهای ارثی مورد ارزیابی در ژنتیک جوانان را نام ببرید؟</a:t>
            </a:r>
          </a:p>
          <a:p>
            <a:pPr marL="0" indent="0" algn="justLow">
              <a:lnSpc>
                <a:spcPct val="16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3-کدام زوجین جوان را برای دریافت مشاوره ژنتیک ارجاع می دهید؟</a:t>
            </a:r>
          </a:p>
          <a:p>
            <a:pPr marL="0" indent="0" algn="justLow">
              <a:lnSpc>
                <a:spcPct val="16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4-پنج مورد از اختلالات ارثی مورد بررسی جوانان را بیان کنید؟ </a:t>
            </a:r>
          </a:p>
          <a:p>
            <a:pPr marL="0" indent="0" algn="justLow">
              <a:lnSpc>
                <a:spcPct val="16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5- دایی 35 ساله جوان مبتلا به سرطان خون است لطفا جوان را طبقه بندی نموده و اقدامات مناسب را بیان کنید؟ </a:t>
            </a:r>
          </a:p>
          <a:p>
            <a:pPr marL="0" indent="0" algn="justLow">
              <a:lnSpc>
                <a:spcPct val="16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6-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یکی از اعضای خانواده یا دوستان جوان خود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راازنظرژنتیک ارزیابی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نموده و اقدامات مناسب را انجام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دهید.</a:t>
            </a: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477"/>
    </mc:Choice>
    <mc:Fallback xmlns="">
      <p:transition advTm="3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879" y="152400"/>
            <a:ext cx="4040188" cy="762000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0373" y="1444294"/>
            <a:ext cx="3505200" cy="509461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تصویر پرسنلی مدرس: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452628" algn="justLow">
              <a:lnSpc>
                <a:spcPct val="150000"/>
              </a:lnSpc>
            </a:pPr>
            <a:r>
              <a:rPr lang="fa-IR" sz="2200" b="1" dirty="0" smtClean="0">
                <a:cs typeface="B Yagut" panose="00000400000000000000" pitchFamily="2" charset="-78"/>
              </a:rPr>
              <a:t>نام و نام خانوادگی مدرس: 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fa-IR" sz="1900" dirty="0" smtClean="0">
                <a:cs typeface="B Yagut" panose="00000400000000000000" pitchFamily="2" charset="-78"/>
              </a:rPr>
              <a:t>لیلا حافظی</a:t>
            </a:r>
            <a:endParaRPr lang="fa-IR" sz="1900" dirty="0">
              <a:cs typeface="B Yagut" panose="00000400000000000000" pitchFamily="2" charset="-78"/>
            </a:endParaRPr>
          </a:p>
          <a:p>
            <a:pPr algn="r" rtl="1"/>
            <a:r>
              <a:rPr lang="fa-IR" sz="2200" b="1" dirty="0">
                <a:cs typeface="B Yagut" panose="00000400000000000000" pitchFamily="2" charset="-78"/>
              </a:rPr>
              <a:t>مدرک تحصیلی:</a:t>
            </a:r>
          </a:p>
          <a:p>
            <a:pPr marL="109728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1900" dirty="0" smtClean="0">
                <a:cs typeface="B Yagut" panose="00000400000000000000" pitchFamily="2" charset="-78"/>
              </a:rPr>
              <a:t>کارشناس مامایی</a:t>
            </a:r>
          </a:p>
          <a:p>
            <a:pPr algn="justLow" rtl="1"/>
            <a:r>
              <a:rPr lang="fa-IR" sz="2200" b="1" dirty="0">
                <a:cs typeface="B Yagut" panose="00000400000000000000" pitchFamily="2" charset="-78"/>
              </a:rPr>
              <a:t>موقعیت اشتغال سازمانی مدرس: </a:t>
            </a:r>
            <a:r>
              <a:rPr lang="fa-IR" sz="1900" dirty="0" smtClean="0">
                <a:cs typeface="B Yagut" panose="00000400000000000000" pitchFamily="2" charset="-78"/>
              </a:rPr>
              <a:t>مربی بهداشت خانواده مرکز آموزش بهورزی شهرستان تالش، دانشگاه علوم پزشکی و خدمات بهداشتی درمانی گیلان</a:t>
            </a:r>
          </a:p>
          <a:p>
            <a:pPr marL="109728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69061" y="228600"/>
            <a:ext cx="4041775" cy="762000"/>
          </a:xfrm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69061" y="1444294"/>
            <a:ext cx="4367436" cy="5094618"/>
          </a:xfrm>
        </p:spPr>
        <p:txBody>
          <a:bodyPr>
            <a:normAutofit lnSpcReduction="10000"/>
          </a:bodyPr>
          <a:lstStyle/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مراقبتهای ادغام یافته رده سنی 18 تا29سال ویژه غیرپزشک</a:t>
            </a:r>
          </a:p>
          <a:p>
            <a:pPr algn="justLow"/>
            <a:r>
              <a:rPr lang="fa-IR" dirty="0">
                <a:cs typeface="B Yagut" pitchFamily="2" charset="-78"/>
              </a:rPr>
              <a:t>تاریخ </a:t>
            </a:r>
            <a:r>
              <a:rPr lang="fa-IR" dirty="0" smtClean="0">
                <a:cs typeface="B Yagut" pitchFamily="2" charset="-78"/>
              </a:rPr>
              <a:t>آخرین </a:t>
            </a:r>
            <a:r>
              <a:rPr lang="fa-IR" dirty="0">
                <a:cs typeface="B Yagut" pitchFamily="2" charset="-78"/>
              </a:rPr>
              <a:t>بازنگری: </a:t>
            </a:r>
            <a:r>
              <a:rPr lang="fa-IR" sz="2000" b="1" dirty="0" smtClean="0">
                <a:cs typeface="B Yagut" panose="00000400000000000000" pitchFamily="2" charset="-78"/>
              </a:rPr>
              <a:t>14 اردیبهشت 1399</a:t>
            </a:r>
          </a:p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نوبت تهیه: 1 </a:t>
            </a:r>
            <a:endParaRPr lang="fa-IR" dirty="0">
              <a:cs typeface="B Yagut" panose="00000400000000000000" pitchFamily="2" charset="-78"/>
            </a:endParaRPr>
          </a:p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نام فایل:</a:t>
            </a:r>
          </a:p>
          <a:p>
            <a:pPr marL="109728" indent="0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en-US" sz="2000" dirty="0" smtClean="0">
                <a:cs typeface="B Yagut" panose="00000400000000000000" pitchFamily="2" charset="-78"/>
              </a:rPr>
              <a:t>MJ-</a:t>
            </a:r>
            <a:r>
              <a:rPr lang="en-US" sz="2000" dirty="0" err="1" smtClean="0"/>
              <a:t>moraghebathay</a:t>
            </a:r>
            <a:r>
              <a:rPr lang="en-US" sz="2000" dirty="0" smtClean="0"/>
              <a:t>-</a:t>
            </a:r>
            <a:r>
              <a:rPr lang="en-US" sz="2000" dirty="0" err="1" smtClean="0"/>
              <a:t>edghamyafteh</a:t>
            </a:r>
            <a:r>
              <a:rPr lang="en-US" sz="2000" dirty="0" smtClean="0"/>
              <a:t>- </a:t>
            </a:r>
            <a:endParaRPr lang="fa-IR" sz="2000" dirty="0" smtClean="0"/>
          </a:p>
          <a:p>
            <a:pPr marL="109728" indent="0" algn="justLow" rtl="1">
              <a:buNone/>
            </a:pPr>
            <a:r>
              <a:rPr lang="en-US" sz="2000" dirty="0" err="1" smtClean="0">
                <a:cs typeface="B Yagut" panose="00000400000000000000" pitchFamily="2" charset="-78"/>
              </a:rPr>
              <a:t>radee</a:t>
            </a:r>
            <a:r>
              <a:rPr lang="en-US" sz="2000" dirty="0" smtClean="0">
                <a:cs typeface="B Yagut" panose="00000400000000000000" pitchFamily="2" charset="-78"/>
              </a:rPr>
              <a:t> seni18 ta 29sal-edi1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marL="285750" indent="-285750" algn="justLow"/>
            <a:r>
              <a:rPr lang="fa-IR" sz="1800" i="1" dirty="0" smtClean="0">
                <a:cs typeface="B Yagut" panose="00000400000000000000" pitchFamily="2" charset="-78"/>
              </a:rPr>
              <a:t> </a:t>
            </a:r>
            <a:r>
              <a:rPr lang="fa-IR" sz="1800" dirty="0">
                <a:cs typeface="B Yagut" pitchFamily="2" charset="-78"/>
              </a:rPr>
              <a:t>پیش </a:t>
            </a:r>
            <a:r>
              <a:rPr lang="fa-IR" sz="1800" dirty="0" smtClean="0">
                <a:cs typeface="B Yagut" pitchFamily="2" charset="-78"/>
              </a:rPr>
              <a:t>نیاز: آناتومی </a:t>
            </a:r>
            <a:r>
              <a:rPr lang="fa-IR" sz="1800" dirty="0">
                <a:cs typeface="B Yagut" pitchFamily="2" charset="-78"/>
              </a:rPr>
              <a:t>و فیزیولوژی، اصول تغذیه، بیماری </a:t>
            </a:r>
            <a:r>
              <a:rPr lang="fa-IR" sz="1800" dirty="0" smtClean="0">
                <a:cs typeface="B Yagut" pitchFamily="2" charset="-78"/>
              </a:rPr>
              <a:t>های واگیرو غیرواگیر- ایمن سازی- دهان ودندان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نحوه ارائه: 9ساعت </a:t>
            </a:r>
            <a:r>
              <a:rPr lang="fa-IR" sz="1800" dirty="0">
                <a:cs typeface="B Yagut" pitchFamily="2" charset="-78"/>
              </a:rPr>
              <a:t>نظری و 17 ساعت </a:t>
            </a:r>
            <a:r>
              <a:rPr lang="fa-IR" sz="1800" dirty="0" smtClean="0">
                <a:cs typeface="B Yagut" pitchFamily="2" charset="-78"/>
              </a:rPr>
              <a:t>عملی.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مجموعه </a:t>
            </a:r>
            <a:r>
              <a:rPr lang="fa-IR" sz="1800" dirty="0">
                <a:cs typeface="B Yagut" pitchFamily="2" charset="-78"/>
              </a:rPr>
              <a:t>حاضر برای تدریس در </a:t>
            </a:r>
            <a:r>
              <a:rPr lang="fa-IR" sz="1800" dirty="0" smtClean="0">
                <a:cs typeface="B Yagut" pitchFamily="2" charset="-78"/>
              </a:rPr>
              <a:t>9 </a:t>
            </a:r>
            <a:r>
              <a:rPr lang="fa-IR" sz="1800" dirty="0">
                <a:cs typeface="B Yagut" pitchFamily="2" charset="-78"/>
              </a:rPr>
              <a:t>ساعت کلاس آموزشی نظری تهیه شده است</a:t>
            </a:r>
            <a:r>
              <a:rPr lang="fa-IR" sz="1800" dirty="0" smtClean="0">
                <a:cs typeface="B Yagut" pitchFamily="2" charset="-78"/>
              </a:rPr>
              <a:t>.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شیوه ارزشیابی:</a:t>
            </a:r>
            <a:r>
              <a:rPr lang="fa-IR" sz="1800" dirty="0">
                <a:cs typeface="B Yagut" pitchFamily="2" charset="-78"/>
              </a:rPr>
              <a:t> </a:t>
            </a:r>
            <a:r>
              <a:rPr lang="fa-IR" sz="1800" dirty="0" smtClean="0">
                <a:cs typeface="B Yagut" pitchFamily="2" charset="-78"/>
              </a:rPr>
              <a:t>نظری و </a:t>
            </a:r>
            <a:r>
              <a:rPr lang="fa-IR" sz="1800" dirty="0">
                <a:cs typeface="B Yagut" pitchFamily="2" charset="-78"/>
              </a:rPr>
              <a:t>عملی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>
          <a:xfrm>
            <a:off x="914400" y="18288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1668924"/>
            <a:ext cx="27663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a-IR" sz="4400" dirty="0">
                <a:solidFill>
                  <a:prstClr val="black"/>
                </a:solidFill>
                <a:cs typeface="B Yagut" panose="00000400000000000000" pitchFamily="2" charset="-78"/>
              </a:rPr>
              <a:t>واکسیناسیون</a:t>
            </a:r>
          </a:p>
        </p:txBody>
      </p:sp>
      <p:sp>
        <p:nvSpPr>
          <p:cNvPr id="3" name="Rectangle 2"/>
          <p:cNvSpPr/>
          <p:nvPr/>
        </p:nvSpPr>
        <p:spPr>
          <a:xfrm>
            <a:off x="2438401" y="3276600"/>
            <a:ext cx="6019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مراقبت از نظر وضعیت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واکسیناسیون جوان</a:t>
            </a:r>
          </a:p>
          <a:p>
            <a:pPr marL="457200" indent="-457200" algn="just">
              <a:spcBef>
                <a:spcPct val="20000"/>
              </a:spcBef>
              <a:buFont typeface="Wingdings" pitchFamily="2" charset="2"/>
              <a:buChar char="§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واکسن توام</a:t>
            </a:r>
          </a:p>
          <a:p>
            <a:pPr marL="457200" indent="-457200" algn="just">
              <a:spcBef>
                <a:spcPct val="20000"/>
              </a:spcBef>
              <a:buFont typeface="Wingdings" pitchFamily="2" charset="2"/>
              <a:buChar char="§"/>
            </a:pP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واکسن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هپاتیت ب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در گروه پرخطر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381000"/>
            <a:ext cx="1066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سوم</a:t>
            </a:r>
            <a:endParaRPr lang="fa-IR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85"/>
    </mc:Choice>
    <mc:Fallback xmlns="">
      <p:transition advTm="1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fa-IR" sz="2400" dirty="0" smtClean="0">
                <a:cs typeface="B Yagut" panose="00000400000000000000" pitchFamily="2" charset="-78"/>
              </a:rPr>
              <a:t>اهداف آموزشی در </a:t>
            </a:r>
            <a:r>
              <a:rPr lang="fa-IR" sz="24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مراقبت از نظر واکسناسیون جوانان:</a:t>
            </a: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68192"/>
            <a:ext cx="8801100" cy="5389808"/>
          </a:xfrm>
        </p:spPr>
        <p:txBody>
          <a:bodyPr/>
          <a:lstStyle/>
          <a:p>
            <a:pPr marL="0" indent="0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انتظار می رود پس ازپایان تدریس فراگیر بتواند</a:t>
            </a:r>
            <a:r>
              <a:rPr lang="fa-IR" sz="2800" dirty="0" smtClean="0">
                <a:cs typeface="B Yagut" panose="00000400000000000000" pitchFamily="2" charset="-78"/>
              </a:rPr>
              <a:t>: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وضعیت واکسیناسیون جوان را ارزیابی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کند.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جوانان واجدشرایط دریافت واکسن هپاتیت ب را نام ببرد.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نحوه ی ایمن سازی علیه دیفتری و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کزاز را در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جوانان بدون سابقه ایمن سازی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راتوضیح دهد.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براساس ارزیابی ، </a:t>
            </a:r>
            <a:r>
              <a:rPr lang="fa-IR" sz="2200">
                <a:solidFill>
                  <a:prstClr val="black"/>
                </a:solidFill>
                <a:cs typeface="B Yagut" panose="00000400000000000000" pitchFamily="2" charset="-78"/>
              </a:rPr>
              <a:t>جوان 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طبقه بندي کند.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براساس نتیجه طبقه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بندي جوان،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مناسب را انجام دهد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نتایج حاصل از بررسی وضعیت واکسیناسیون جوان 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ثبت کند.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032"/>
    </mc:Choice>
    <mc:Fallback xmlns="">
      <p:transition advTm="3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مقدمه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/>
              <a:t>پیشگیری اولیه از بیماریهای عفونی با روشهایی مثل واکسیناسیون از موفقیتهای علم پزشکی است.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/>
              <a:t>کشور ما همگام با سایر کشورها ی عضو سازمان بهداشت جهانی ،ایمنسازی همگانی علیه برخی از بیماریها اجرا می کند.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/>
              <a:t>برای دستیابی به حداکثرپوشش ایمن سازی و اثر بخشی آن بایستی نیازهای جامعه و گروههای هدف به صورت مستمر مورد بررسی و تجریه و تحلیل قرارگرفته و براساس شرایط همه گیری شناسی کشور مداخلات لازم انجام شود.</a:t>
            </a:r>
            <a:endParaRPr lang="fa-IR" sz="22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2"/>
    </mc:Choice>
    <mc:Fallback xmlns="">
      <p:transition spd="slow" advTm="6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مراقبت از نظر وضعيت واكسيناسيون جوانان</a:t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611965"/>
              </p:ext>
            </p:extLst>
          </p:nvPr>
        </p:nvGraphicFramePr>
        <p:xfrm>
          <a:off x="152400" y="1676401"/>
          <a:ext cx="8839200" cy="305684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294786"/>
                <a:gridCol w="3417344"/>
                <a:gridCol w="3127070"/>
              </a:tblGrid>
              <a:tr h="3957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ارزيابی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نتيجه </a:t>
                      </a:r>
                      <a:r>
                        <a:rPr lang="fa-I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ارزيابي</a:t>
                      </a:r>
                      <a:endParaRPr 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اقدام</a:t>
                      </a:r>
                      <a:endParaRPr lang="en-US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65883"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آيا </a:t>
                      </a: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در دوره دبيرستان واكسن توام دريافت كرده است؟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 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0421" marR="604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a-IR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در </a:t>
                      </a: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دوره دبيرستان </a:t>
                      </a:r>
                      <a:r>
                        <a:rPr lang="fa-IR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واكسن توام دريافت نكرده</a:t>
                      </a:r>
                    </a:p>
                    <a:p>
                      <a:pPr marL="0" indent="0"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a-IR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است  يا نمي داند</a:t>
                      </a:r>
                      <a:endParaRPr lang="en-US" sz="1600" kern="1200" dirty="0" smtClean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(واكسيناسيون ناقص است)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- </a:t>
                      </a:r>
                      <a:r>
                        <a:rPr lang="ar-SA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معرفي به پایگاه /مرکز خدمات جامع سلامت جهت دريافت واكسن </a:t>
                      </a:r>
                      <a:endParaRPr lang="en-US" sz="1600" kern="1200" dirty="0" smtClean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-  پيگيري فعال 1 ماه بعد جهت اطمينان از تكميل واكسيناسيون 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- هر </a:t>
                      </a: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10 سال يكبار تكرار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 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1015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kern="120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واكسيناسيون كامل است</a:t>
                      </a:r>
                      <a:endParaRPr lang="en-US" sz="1600" kern="1200" smtClean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kern="120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-  ادامه مراقبت ها 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0421" marR="604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3750"/>
    </mc:Choice>
    <mc:Fallback xmlns="">
      <p:transition advTm="15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61203"/>
              </p:ext>
            </p:extLst>
          </p:nvPr>
        </p:nvGraphicFramePr>
        <p:xfrm>
          <a:off x="201769" y="1066800"/>
          <a:ext cx="8686800" cy="2261635"/>
        </p:xfrm>
        <a:graphic>
          <a:graphicData uri="http://schemas.openxmlformats.org/drawingml/2006/table">
            <a:tbl>
              <a:tblPr firstRow="1" firstCol="1" bandRow="1"/>
              <a:tblGrid>
                <a:gridCol w="4365030"/>
                <a:gridCol w="4321770"/>
              </a:tblGrid>
              <a:tr h="630955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ایمن سازی علیه دیفتری و کزاز</a:t>
                      </a:r>
                      <a:r>
                        <a:rPr lang="fa-IR" sz="16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(واکسن دوگانه ویژه بزرگسالان) در افراد بالای 18 سال بدون سابقه ایمن سازی</a:t>
                      </a:r>
                      <a:endParaRPr lang="en-US" sz="16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70049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تاریخ مراجعه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دفعات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9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اولین مراجعه</a:t>
                      </a:r>
                      <a:endParaRPr lang="en-US" sz="2000" kern="120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اول 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9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یک ماه بعد از </a:t>
                      </a:r>
                      <a:r>
                        <a:rPr lang="fa-IR" sz="20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</a:t>
                      </a: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دوم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9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شش ماه بعد </a:t>
                      </a:r>
                      <a:r>
                        <a:rPr lang="fa-IR" sz="20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از </a:t>
                      </a: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دوم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سوم *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49">
                <a:tc gridSpan="2"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*برای حفظ ایمنی کافی بهتر است هر 10 سال یکبار تکرار شود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7469" y="-7982"/>
            <a:ext cx="8915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جداول ایمن سازی در </a:t>
            </a:r>
            <a:r>
              <a:rPr lang="fa-IR" sz="28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جوانان</a:t>
            </a:r>
            <a:r>
              <a:rPr lang="en-US" sz="28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/>
            </a:r>
            <a:br>
              <a:rPr lang="en-US" sz="28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</a:br>
            <a:r>
              <a:rPr lang="fa-IR" sz="2800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  <a:t/>
            </a:r>
            <a:br>
              <a:rPr lang="fa-IR" sz="2800" dirty="0">
                <a:solidFill>
                  <a:prstClr val="black"/>
                </a:solidFill>
                <a:ea typeface="+mj-ea"/>
                <a:cs typeface="Times New Roman" panose="02020603050405020304" pitchFamily="18" charset="0"/>
              </a:rPr>
            </a:br>
            <a:endParaRPr lang="fa-IR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9272"/>
              </p:ext>
            </p:extLst>
          </p:nvPr>
        </p:nvGraphicFramePr>
        <p:xfrm>
          <a:off x="201769" y="3886200"/>
          <a:ext cx="8588062" cy="2074452"/>
        </p:xfrm>
        <a:graphic>
          <a:graphicData uri="http://schemas.openxmlformats.org/drawingml/2006/table">
            <a:tbl>
              <a:tblPr rtl="1" firstRow="1" firstCol="1" bandRow="1"/>
              <a:tblGrid>
                <a:gridCol w="4276211"/>
                <a:gridCol w="4311851"/>
              </a:tblGrid>
              <a:tr h="380593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ایمن سازی علیه بیماری   "هپاتیت ب " برای گروه های پر خطر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41108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زمان تزریق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61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در اولین مراجعه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08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دوم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یک ماه بعد از </a:t>
                      </a:r>
                      <a:r>
                        <a:rPr lang="fa-IR" sz="20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نوبت </a:t>
                      </a: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08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سوم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شش ماه بعد </a:t>
                      </a:r>
                      <a:r>
                        <a:rPr lang="fa-IR" sz="2000" kern="120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از نوبت </a:t>
                      </a:r>
                      <a:r>
                        <a:rPr lang="fa-IR" sz="200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اول</a:t>
                      </a:r>
                      <a:endParaRPr lang="en-US" sz="2000" kern="120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469" y="6029821"/>
            <a:ext cx="8599331" cy="69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rtl="0">
              <a:lnSpc>
                <a:spcPct val="115000"/>
              </a:lnSpc>
              <a:spcAft>
                <a:spcPts val="1000"/>
              </a:spcAft>
              <a:tabLst>
                <a:tab pos="714375" algn="l"/>
              </a:tabLst>
            </a:pPr>
            <a:r>
              <a:rPr lang="fa-IR" sz="1600">
                <a:solidFill>
                  <a:prstClr val="black"/>
                </a:solidFill>
                <a:cs typeface="B Yagut" panose="00000400000000000000" pitchFamily="2" charset="-78"/>
              </a:rPr>
              <a:t>کسانی که سابقه واکسیناسیون ناقص دارند باید واکسیناسیون آنها با توجه به سابقه قبلی و مطابق برنامه ایمن سازی زنان 15-49 سال تکمیل گردد</a:t>
            </a:r>
            <a:r>
              <a:rPr lang="fa-IR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421"/>
    </mc:Choice>
    <mc:Fallback xmlns="">
      <p:transition advTm="9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8" y="-139188"/>
            <a:ext cx="9126252" cy="1052736"/>
          </a:xfrm>
        </p:spPr>
        <p:txBody>
          <a:bodyPr>
            <a:normAutofit/>
          </a:bodyPr>
          <a:lstStyle/>
          <a:p>
            <a:pPr marL="340689" indent="-340689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گروه های پرخطر برای ایمن سازی هپاتیت (ب) </a:t>
            </a:r>
            <a:endParaRPr lang="en-US" sz="3200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544616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124856" y="1524000"/>
            <a:ext cx="8879522" cy="4073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کلیه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پرسنل شاغل درمراکز درمانی بستری وسرپایی که با خون وترشحات آغشته باآن در تماس هستند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وپرسنل مشاغل پرخطر.</a:t>
            </a:r>
          </a:p>
          <a:p>
            <a:pPr lvl="0" algn="justLow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بیماران تحت درمان دیالیز وافرادی که به طور مکرر خون یا فراورده های خونی دریافت می کنند </a:t>
            </a:r>
          </a:p>
          <a:p>
            <a:pPr lvl="0" algn="justLow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وجود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فرد</a:t>
            </a:r>
            <a:r>
              <a:rPr lang="en-US" sz="2200" dirty="0" err="1">
                <a:solidFill>
                  <a:prstClr val="black"/>
                </a:solidFill>
                <a:cs typeface="B Yagut" panose="00000400000000000000" pitchFamily="2" charset="-78"/>
              </a:rPr>
              <a:t>HBsAg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مثبت در اعضا خانواده یا ساکن در یک واحد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مسکونی</a:t>
            </a:r>
          </a:p>
          <a:p>
            <a:pPr marL="340689" lvl="0" indent="-340689">
              <a:lnSpc>
                <a:spcPct val="150000"/>
              </a:lnSpc>
              <a:spcBef>
                <a:spcPct val="2000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زندانياني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كه داراي رفتار پرخطر هستند ومحكوميت آنها بيش از 6 ماه است 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جوانانی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كه داراي رفتار هاي پرخطر جنسي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ومعتاد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تزريقي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هستند.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جوانان آلوده به هپاتيت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c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، كه حداقل يك تست تكميلي مثبت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دارند.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109"/>
    </mc:Choice>
    <mc:Fallback xmlns="">
      <p:transition advTm="7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04800"/>
            <a:ext cx="9036496" cy="1052736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نکات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مهم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ایمن سازی جوانان</a:t>
            </a:r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05000"/>
            <a:ext cx="9144000" cy="4449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a-IR" sz="2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  - بررسی سابقه </a:t>
            </a:r>
            <a:r>
              <a:rPr lang="fa-IR" sz="200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معتبر </a:t>
            </a:r>
            <a:r>
              <a:rPr lang="fa-IR" sz="200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واكسيناسيون و</a:t>
            </a:r>
            <a:r>
              <a:rPr lang="fa-IR" sz="2000">
                <a:solidFill>
                  <a:prstClr val="black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رعایت اصول تزریق </a:t>
            </a:r>
            <a:r>
              <a:rPr lang="fa-IR" sz="2000" smtClean="0">
                <a:solidFill>
                  <a:prstClr val="black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واکسن</a:t>
            </a:r>
            <a:endParaRPr lang="fa-IR" sz="20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a-IR" sz="2000" dirty="0" smtClean="0">
                <a:solidFill>
                  <a:prstClr val="black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  </a:t>
            </a:r>
            <a:r>
              <a:rPr lang="fa-IR" sz="2000" smtClean="0">
                <a:solidFill>
                  <a:prstClr val="black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-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افراد هموفیلی واکسن هپاتیت ب باید زیر جلد تزریق شود.       </a:t>
            </a:r>
          </a:p>
          <a:p>
            <a:pPr marL="116511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tabLst>
                <a:tab pos="714375" algn="l"/>
              </a:tabLst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- واکسن هپاتیت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 هیچگونه منع تلقیح ندارد حتی اگر فرد آنتی ژن مثبت باشد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 - در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سنین باروری ، استفاده از واکسن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   MMR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بجای واکسن سرخجه بلا مانع است.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 - تزریق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واکسن سرخجه یا </a:t>
            </a:r>
            <a:r>
              <a:rPr lang="en-US" sz="2000" dirty="0">
                <a:solidFill>
                  <a:prstClr val="black"/>
                </a:solidFill>
                <a:cs typeface="B Yagut" panose="00000400000000000000" pitchFamily="2" charset="-78"/>
              </a:rPr>
              <a:t>MMR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دردوره 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بارداری دلیلی  برای سقط درمانی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نیست.</a:t>
            </a:r>
          </a:p>
          <a:p>
            <a:pPr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 - برای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حفظ ایمنی کافی پس از نوبت چهارم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تلقیح واکسن دوگانه یا سه گانه،واکسن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دوگانه بزرگسالان باید هر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 سال یکبارتکرارشود                 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endParaRPr lang="fa-IR" sz="16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425"/>
    </mc:Choice>
    <mc:Fallback xmlns="">
      <p:transition advTm="130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981200"/>
            <a:ext cx="8915400" cy="3382962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جوان به یادندارد که در دوران دبیرستان واکسنی تزریق کرده باشد</a:t>
            </a:r>
            <a:r>
              <a:rPr lang="fa-IR" sz="2400" dirty="0" smtClean="0">
                <a:cs typeface="B Yagut" panose="00000400000000000000" pitchFamily="2" charset="-78"/>
              </a:rPr>
              <a:t>لط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فا ارزیابی انجام شده را ثبت و اقدامات مناسب را انجام دهید.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fa-IR" sz="24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justLow">
              <a:buNone/>
            </a:pP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justLow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lvl="0" indent="0" algn="justLow">
              <a:buNone/>
            </a:pP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6764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نحوه ی ثبت مراقبت از نظر وضعیت واکسیناسیون </a:t>
            </a:r>
            <a:r>
              <a:rPr lang="fa-IR" sz="28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جوان در </a:t>
            </a: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سامانه </a:t>
            </a:r>
            <a:r>
              <a:rPr lang="fa-IR" sz="28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سیب (</a:t>
            </a:r>
            <a:r>
              <a:rPr lang="fa-IR" sz="24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براساس </a:t>
            </a:r>
            <a:r>
              <a:rPr lang="fa-IR" sz="24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کیس فرضی</a:t>
            </a: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)</a:t>
            </a:r>
            <a:b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2800" dirty="0">
              <a:solidFill>
                <a:prstClr val="black"/>
              </a:solidFill>
              <a:ea typeface="+mn-ea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59"/>
    </mc:Choice>
    <mc:Fallback xmlns="">
      <p:transition advTm="1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500" t="20444" r="20500" b="10222"/>
          <a:stretch/>
        </p:blipFill>
        <p:spPr>
          <a:xfrm>
            <a:off x="32657" y="0"/>
            <a:ext cx="8958943" cy="6705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705600" y="39624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83"/>
    </mc:Choice>
    <mc:Fallback xmlns="">
      <p:transition advTm="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824" t="20824" r="25735" b="51725"/>
          <a:stretch/>
        </p:blipFill>
        <p:spPr>
          <a:xfrm>
            <a:off x="887506" y="927846"/>
            <a:ext cx="7382435" cy="23532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796"/>
    </mc:Choice>
    <mc:Fallback xmlns="">
      <p:transition advTm="1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275"/>
            <a:ext cx="9144000" cy="1143000"/>
          </a:xfrm>
        </p:spPr>
        <p:txBody>
          <a:bodyPr>
            <a:normAutofit fontScale="90000"/>
          </a:bodyPr>
          <a:lstStyle/>
          <a:p>
            <a:pPr defTabSz="914400"/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فهرست عناوین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مراقبتهای ادغام یافته رده سنی 18-29سال (ویژه غیر پزشک)</a:t>
            </a: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/>
            </a:r>
            <a:b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</a:b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>                            </a:t>
            </a:r>
            <a:endParaRPr lang="fa-IR" dirty="0">
              <a:solidFill>
                <a:prstClr val="black"/>
              </a:solidFill>
              <a:latin typeface="B  Yagut"/>
              <a:ea typeface="+mn-ea"/>
              <a:cs typeface="B Yagut" panose="00000400000000000000" pitchFamily="2" charset="-7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06693"/>
              </p:ext>
            </p:extLst>
          </p:nvPr>
        </p:nvGraphicFramePr>
        <p:xfrm>
          <a:off x="2895600" y="1150298"/>
          <a:ext cx="5943599" cy="5303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07337"/>
                <a:gridCol w="1828507"/>
                <a:gridCol w="607755"/>
              </a:tblGrid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وضعیت تغذیه ای</a:t>
                      </a:r>
                      <a:endParaRPr kumimoji="0" lang="fa-IR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جلسه ا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kumimoji="0" lang="fa-IR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وضعیت قلبی و عروقی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جلسه 2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ژنتیک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واکسیناسیون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هپاتیت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340689" marR="0" lvl="0" indent="-340689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 </a:t>
                      </a: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ریوی</a:t>
                      </a: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4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0689" marR="0" lvl="0" indent="-340689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15683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بیماریهای منتقله جنسی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Wingdings" panose="05000000000000000000" pitchFamily="2" charset="2"/>
                        <a:buNone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مراقبت از نظر ابتلا به آسم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5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سلامت روان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6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marR="0" lvl="0" indent="-285750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سلامت </a:t>
                      </a: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اجتماعی</a:t>
                      </a: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مصرف دخانیات 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7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فعالیت بدنی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8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920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اختلالات و بیماریهای گوش و شنوایی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دهان و دندان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جلسه 9</a:t>
                      </a:r>
                    </a:p>
                    <a:p>
                      <a:pPr marL="0" indent="0" algn="ctr" rtl="1">
                        <a:buFont typeface="Wingdings" panose="05000000000000000000" pitchFamily="2" charset="2"/>
                        <a:buNone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76"/>
    </mc:Choice>
    <mc:Fallback xmlns="">
      <p:transition advTm="1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176" t="21295" r="25824" b="15333"/>
          <a:stretch/>
        </p:blipFill>
        <p:spPr>
          <a:xfrm>
            <a:off x="152400" y="0"/>
            <a:ext cx="8991600" cy="64008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13"/>
    </mc:Choice>
    <mc:Fallback xmlns="">
      <p:transition advTm="3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03751">
              <a:spcBef>
                <a:spcPts val="0"/>
              </a:spcBef>
            </a:pP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خلاصه مطالب ونتیجه گیری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61" y="1417638"/>
            <a:ext cx="8915400" cy="41580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تمام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جوانان 18-29 سال باید از نظر واکسن توام مورد ارزیابی قراربگیرندتا درصورت واکسیناسیون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ناقص،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مناسب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جهت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دریافت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واکسن برایشان  انجام بگیرد.</a:t>
            </a:r>
          </a:p>
          <a:p>
            <a:pPr lvl="0" algn="justLow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اگر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جوان فاقد سابقه ایمن سازی باشد باید واکسیناسیون وی براساس جدول ایمن سازی زنان 15-49سال انجام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گیرد.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fa-IR" sz="2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Low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برای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حفظ ایمنی کافی پس از نوبت چهارم تلقیح واکسن دوگانه یا سه گانه،واکسن دوگانه بزرگسالان باید هر ده سال یکبارتکرارشود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lvl="0" algn="justLow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واکسن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هپاتیت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B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فقط برای جوانانی تزریق می شود که درگروه پرخطر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باشند. 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101"/>
    </mc:Choice>
    <mc:Fallback xmlns="">
      <p:transition advTm="4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پرسش و تمرین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60" y="1600219"/>
            <a:ext cx="8458139" cy="4525963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 1- منظور از واکسیناسیون ناقص چیست؟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2- جوانان واجد شرایط دریافت واکسن هپاتیت </a:t>
            </a:r>
            <a:r>
              <a:rPr lang="en-US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B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را نام ببرید؟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3- نحوه ی ارزیابی دانشجوی  20ساله پزشکی که واکسن توام خودرا در دبیرستان دریافت نموده است را بیان کنید؟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4-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یکی از اعضای خانواده یا دوستان جوان خود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از نظرواکسیناسیون ارزیابی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نموده و اقدامات مناسب را انجام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دهید.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8"/>
    </mc:Choice>
    <mc:Fallback xmlns="">
      <p:transition advTm="2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منابع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203" y="4800600"/>
            <a:ext cx="86106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417638"/>
            <a:ext cx="8991600" cy="49244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2000" dirty="0" smtClean="0">
                <a:cs typeface="B Yagut" panose="00000400000000000000" pitchFamily="2" charset="-78"/>
              </a:rPr>
              <a:t>1-</a:t>
            </a:r>
            <a:r>
              <a:rPr lang="fa-IR" sz="2000" dirty="0">
                <a:cs typeface="B Yagut" panose="00000400000000000000" pitchFamily="2" charset="-78"/>
              </a:rPr>
              <a:t> اداره سلامت جوانان، دفتر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سلامت جمعیت خانواده و مدارس، مراقبت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های ادغام یافته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رده سنی 18تا 29سال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ویژه غیرپزشک،وزارت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بهداشت و درمان و آموزش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پزشکی، تهران، 1398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endParaRPr lang="fa-IR" sz="2000" dirty="0" smtClean="0">
              <a:cs typeface="B Yagut" panose="00000400000000000000" pitchFamily="2" charset="-78"/>
            </a:endParaRPr>
          </a:p>
          <a:p>
            <a:r>
              <a:rPr lang="fa-IR" sz="2000" dirty="0" smtClean="0">
                <a:cs typeface="B Yagut" panose="00000400000000000000" pitchFamily="2" charset="-78"/>
              </a:rPr>
              <a:t>2- </a:t>
            </a:r>
            <a:r>
              <a:rPr lang="fa-IR" sz="2000" dirty="0">
                <a:cs typeface="B Yagut" panose="00000400000000000000" pitchFamily="2" charset="-78"/>
              </a:rPr>
              <a:t>اداره سلامت جوانان، دفتر </a:t>
            </a:r>
            <a:r>
              <a:rPr lang="fa-IR" sz="2000" dirty="0" smtClean="0">
                <a:cs typeface="B Yagut" panose="00000400000000000000" pitchFamily="2" charset="-78"/>
              </a:rPr>
              <a:t>سلامت جمعیت خانواده و مدارس، مراقبت های رده سنی 18تا 29سال غیرپزشک، وزارت بهداشت و درمان و آموزش پزشکی، 1394تهران،1394</a:t>
            </a:r>
          </a:p>
          <a:p>
            <a:endParaRPr lang="fa-IR" sz="2000" dirty="0">
              <a:cs typeface="B Yagut" panose="00000400000000000000" pitchFamily="2" charset="-78"/>
            </a:endParaRPr>
          </a:p>
          <a:p>
            <a:pPr lvl="0"/>
            <a:r>
              <a:rPr lang="fa-IR" sz="2000" dirty="0" smtClean="0">
                <a:cs typeface="B Yagut" panose="00000400000000000000" pitchFamily="2" charset="-78"/>
              </a:rPr>
              <a:t>3-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مرکز مدیریت بیماریهای واگیر، 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راهنمای جامع نظام 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مراقبت 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بیماریهای واگیر، 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وزارت بهداشت درمان و آموزش پزشکی، 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۱۳۹2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4-اداره بیماریهای قابل پیشگیری با واکسن و قرنطینه، برنامه و راهنمای ایمن سازی،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وزارت بهداشت و درمان و آموزش پزشکی،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ویرایش هشتم،تهران،1394</a:t>
            </a:r>
          </a:p>
          <a:p>
            <a:pPr lvl="0"/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5-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مرکز 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مدیریت بیماریهای 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غیرواگیر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، 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دستورالعمل کشوری برنامه جامع ادغام خدمات کنترل و پیگیری بیماریهای ارثی- ژنتیکی در نظام سلامت ایران، 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وزارت بهداشت درمان و آموزش پزشکی، </a:t>
            </a:r>
            <a:r>
              <a:rPr lang="fa-IR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۱۳۹6</a:t>
            </a: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lvl="0"/>
            <a:endParaRPr lang="fa-IR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4"/>
    </mc:Choice>
    <mc:Fallback>
      <p:transition spd="slow" advTm="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4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4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560" y="3200400"/>
            <a:ext cx="8064896" cy="2244824"/>
          </a:xfrm>
        </p:spPr>
        <p:txBody>
          <a:bodyPr>
            <a:normAutofit fontScale="92500" lnSpcReduction="20000"/>
          </a:bodyPr>
          <a:lstStyle/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رشت، میدان فرهنگ، خیابان آزادگان، معاونت بهداشتی گیلان</a:t>
            </a:r>
          </a:p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شهرستان تالش، خیابان آیت اله غفاری ، مرکز آموزش بهورزی شهرستان تالش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endParaRPr lang="en-US" sz="2800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2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"/>
    </mc:Choice>
    <mc:Fallback>
      <p:transition spd="slow" advTm="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4900" dirty="0" smtClean="0">
                <a:cs typeface="B Yagut" panose="00000400000000000000" pitchFamily="2" charset="-78"/>
              </a:rPr>
              <a:t>عناوین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z="3600" dirty="0" smtClean="0"/>
              <a:t>ارزیابی ژنتیک،ایمنسازی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829931"/>
            <a:ext cx="6172200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مقدمه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اهداف آموزشی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a-IR" sz="2200" dirty="0">
                <a:solidFill>
                  <a:srgbClr val="000000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ارزیابی ژنتیک در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نحوه ی ارزیابی اختلالات ارثی  در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بررسی عامل خطر/بیماری/ناهنجاری های ژنتیک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مراقبت از نظر وضعیت واکسیناسیون جوان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جداول ایمن سازی در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گروه های پرخطر برای ایمن سازی </a:t>
            </a:r>
            <a:r>
              <a:rPr lang="ar-SA" sz="2200" dirty="0" smtClean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هپاتیت(ب</a:t>
            </a: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)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نکات مهم در ایمن سازی جوانان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solidFill>
                  <a:srgbClr val="000000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نحوه ی ثبت در سامانه سیب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خلاصه مطالب و نتیجه گیری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ar-SA" sz="22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پرسش و تمرین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9"/>
    </mc:Choice>
    <mc:Fallback xmlns="">
      <p:transition spd="slow" advTm="4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              </a:t>
            </a:r>
            <a:endParaRPr lang="fa-IR" dirty="0"/>
          </a:p>
          <a:p>
            <a:pPr marL="0" indent="0">
              <a:buNone/>
            </a:pPr>
            <a:r>
              <a:rPr lang="fa-IR" sz="4400" dirty="0" smtClean="0"/>
              <a:t>                        </a:t>
            </a:r>
            <a:endParaRPr lang="fa-IR" sz="4400" dirty="0"/>
          </a:p>
        </p:txBody>
      </p:sp>
      <p:sp>
        <p:nvSpPr>
          <p:cNvPr id="4" name="Rectangle 3"/>
          <p:cNvSpPr/>
          <p:nvPr/>
        </p:nvSpPr>
        <p:spPr>
          <a:xfrm>
            <a:off x="1828800" y="2209800"/>
            <a:ext cx="49664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dirty="0">
                <a:solidFill>
                  <a:prstClr val="black"/>
                </a:solidFill>
              </a:rPr>
              <a:t>ارزیابی </a:t>
            </a:r>
            <a:r>
              <a:rPr lang="fa-IR" sz="4400" dirty="0" smtClean="0">
                <a:solidFill>
                  <a:prstClr val="black"/>
                </a:solidFill>
              </a:rPr>
              <a:t>ژنتیک در جوانان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381000"/>
            <a:ext cx="1066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سوم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53"/>
    </mc:Choice>
    <mc:Fallback xmlns="">
      <p:transition advTm="15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fa-IR" sz="2400" dirty="0" smtClean="0">
                <a:cs typeface="B Yagut" panose="00000400000000000000" pitchFamily="2" charset="-78"/>
              </a:rPr>
              <a:t>اهداف آموزشی در </a:t>
            </a:r>
            <a:r>
              <a:rPr lang="fa-IR" sz="24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ارزیابی ژنتیک درجوانان:</a:t>
            </a: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8192"/>
            <a:ext cx="8763000" cy="4724400"/>
          </a:xfrm>
        </p:spPr>
        <p:txBody>
          <a:bodyPr/>
          <a:lstStyle/>
          <a:p>
            <a:pPr marL="0" indent="0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انتظار می رود پس ازپایان تدریس فراگیر بتواند</a:t>
            </a:r>
            <a:r>
              <a:rPr lang="fa-IR" sz="2800" dirty="0" smtClean="0">
                <a:cs typeface="B Yagut" panose="00000400000000000000" pitchFamily="2" charset="-78"/>
              </a:rPr>
              <a:t>: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بیماریهای ارثی مورد ارزیابی ژنتیک جوانان را نام ببرد.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زوجین جوان نیازمند دریافت مشاوره ژنتیک رادر کلاسهای پیش از ازدواج شناسایی کند.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براساس شرح حال،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جوان رابه درستی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طبقه بندي کند.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براساس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نتیجه طبقه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بندي جوان،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مناسب را انجام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دهد.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نتایج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حاصل از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</a:t>
            </a:r>
            <a:r>
              <a:rPr lang="fa-IR" sz="24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ژنتیک 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ثبت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965"/>
    </mc:Choice>
    <mc:Fallback xmlns="">
      <p:transition advTm="2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fa-IR" dirty="0" smtClean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مقدمه</a:t>
            </a:r>
            <a:endParaRPr lang="fa-IR" dirty="0">
              <a:solidFill>
                <a:prstClr val="black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119" y="1828800"/>
            <a:ext cx="8371207" cy="3581400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ادامه فرزنددار شدن خانواده های ایرانی در سنین بالای 35سال، 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افزایش سن ازدواج بدنبال صنعتی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شدن جامعه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سن بالای پدران، همگی الگوی بروز بیماریهای ژنتیک را به نفع افزایش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جهش تغییر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داده است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بنابراین هدف ازارزیابی ژنتیک پیشگیری از بروز و کاهش معلولیت های ناشی از بیماریهای ژنتیکی شایع ومهم کودکان و بزرگسالان در کشوربوده وراهنمای زوجین جوان برای داشتن فرزندانی سالم است.</a:t>
            </a:r>
          </a:p>
          <a:p>
            <a:pPr marL="0" indent="0" algn="justLow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145"/>
    </mc:Choice>
    <mc:Fallback xmlns="">
      <p:transition advTm="6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2629" y="628105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0886"/>
            <a:ext cx="9067800" cy="7043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>
                <a:solidFill>
                  <a:prstClr val="black"/>
                </a:solidFill>
              </a:rPr>
              <a:t>ارزیابی ژنتیک </a:t>
            </a:r>
            <a:r>
              <a:rPr lang="fa-IR" sz="2800" dirty="0" smtClean="0">
                <a:solidFill>
                  <a:prstClr val="black"/>
                </a:solidFill>
              </a:rPr>
              <a:t>جوانان</a:t>
            </a:r>
          </a:p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        </a:t>
            </a:r>
            <a:r>
              <a:rPr lang="fa-IR" sz="1100" b="1" dirty="0" smtClean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                              </a:t>
            </a:r>
            <a:r>
              <a:rPr lang="ar-SA" sz="1100" b="1" dirty="0" smtClean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(ویژه </a:t>
            </a:r>
            <a:r>
              <a:rPr lang="ar-SA" sz="1100" b="1" dirty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مناطق مجری ژنتیک اجتماعی)</a:t>
            </a:r>
            <a:endParaRPr lang="en-US" sz="1100" b="1" dirty="0">
              <a:solidFill>
                <a:srgbClr val="000000"/>
              </a:solidFill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26"/>
          <a:stretch/>
        </p:blipFill>
        <p:spPr>
          <a:xfrm>
            <a:off x="908957" y="693474"/>
            <a:ext cx="7249886" cy="27024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6"/>
          <a:srcRect l="17465" t="25152" r="28809" b="15975"/>
          <a:stretch/>
        </p:blipFill>
        <p:spPr bwMode="auto">
          <a:xfrm>
            <a:off x="838200" y="3395874"/>
            <a:ext cx="7320643" cy="3081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19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86"/>
    </mc:Choice>
    <mc:Fallback xmlns="">
      <p:transition advTm="3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a-IR" sz="49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ژنتیک جوانان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568105"/>
              </p:ext>
            </p:extLst>
          </p:nvPr>
        </p:nvGraphicFramePr>
        <p:xfrm>
          <a:off x="190561" y="1295400"/>
          <a:ext cx="8763000" cy="4953001"/>
        </p:xfrm>
        <a:graphic>
          <a:graphicData uri="http://schemas.openxmlformats.org/drawingml/2006/table">
            <a:tbl>
              <a:tblPr rtl="1" firstRow="1" firstCol="1" bandRow="1"/>
              <a:tblGrid>
                <a:gridCol w="1535204"/>
                <a:gridCol w="2451128"/>
                <a:gridCol w="1896810"/>
                <a:gridCol w="2879858"/>
              </a:tblGrid>
              <a:tr h="500768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0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ارزیابی</a:t>
                      </a:r>
                      <a:endParaRPr lang="ar-SA" sz="1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نتیجه ارزیابی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طبقه بندی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Titr" panose="00000700000000000000" pitchFamily="2" charset="-78"/>
                        </a:rPr>
                        <a:t>اقدام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16">
                <a:tc rowSpan="6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4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ارزیابی اختلالات ارثی </a:t>
                      </a:r>
                      <a:endParaRPr lang="en-US" sz="14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  <a:p>
                      <a:pPr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در خانواده بیماری شناخته شده ارثی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 پزشک جهت بررسی و تایید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2272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در بستگان درجه 1 و 2 خانواده فرد مبتلا به یکی از مشکلات احتمالی ارثی وجود داشته است.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 پزشک جهت بررسی و تایید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1529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اختلال تکرار شونده در خانواده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 پزشک جهت بررسی و تایید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6999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 نسبت فامیلی نزدیک با همسر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 </a:t>
                      </a: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5563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نیاز به بررسی عامل خطر فامیلی بیماری قلبی وجود دارد.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 پزشک جهت بررسی و تایید وجود عامل خطر ژنتیک</a:t>
                      </a:r>
                      <a:endParaRPr lang="en-US" sz="1200" kern="120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4097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در فرد و یا در بستگان درجه 1 و 2 خانواده، سرطان زودرس یا تکرار سرطان وجود داشته یا هم اکنون وجود داشته است.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احتمال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08483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200" kern="1200" dirty="0">
                          <a:solidFill>
                            <a:prstClr val="black"/>
                          </a:solidFill>
                          <a:latin typeface="+mj-lt"/>
                          <a:ea typeface="+mj-ea"/>
                          <a:cs typeface="B Yagut" panose="00000400000000000000" pitchFamily="2" charset="-78"/>
                        </a:rPr>
                        <a:t>ارجاع غير فوری پزشک جهت بررسی و تایید وجود عامل خطر ژنتیک</a:t>
                      </a:r>
                      <a:endParaRPr lang="en-US" sz="1200" kern="1200" dirty="0">
                        <a:solidFill>
                          <a:prstClr val="black"/>
                        </a:solidFill>
                        <a:latin typeface="+mj-lt"/>
                        <a:ea typeface="+mj-ea"/>
                        <a:cs typeface="B Yagut" panose="00000400000000000000" pitchFamily="2" charset="-78"/>
                      </a:endParaRPr>
                    </a:p>
                  </a:txBody>
                  <a:tcPr marL="67412" marR="67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48400" y="990600"/>
            <a:ext cx="2438461" cy="2734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1100" b="1" dirty="0">
                <a:solidFill>
                  <a:srgbClr val="000000"/>
                </a:solidFill>
                <a:ea typeface="Calibri" panose="020F0502020204030204" pitchFamily="34" charset="0"/>
                <a:cs typeface="B Nazanin" panose="00000400000000000000" pitchFamily="2" charset="-78"/>
              </a:rPr>
              <a:t>(ویژه مناطق مجری ژنتیک اجتماعی)</a:t>
            </a:r>
            <a:endParaRPr lang="en-US" sz="1100" b="1" dirty="0">
              <a:solidFill>
                <a:srgbClr val="000000"/>
              </a:solidFill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61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148"/>
    </mc:Choice>
    <mc:Fallback xmlns="">
      <p:transition advTm="7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مراقبت‌هاي ادغام يافته سلامت جوانان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5NN7CDR5NKU2-831-1134</_dlc_DocId>
    <_dlc_DocIdUrl xmlns="1047730d-92e1-4018-9084-d932fd3a7f58">
      <Url>http://www.health.gov.ir/hnd/_layouts/DocIdRedir.aspx?ID=5NN7CDR5NKU2-831-1134</Url>
      <Description>5NN7CDR5NKU2-831-1134</Description>
    </_dlc_DocIdUrl>
  </documentManagement>
</p:properties>
</file>

<file path=customXml/itemProps1.xml><?xml version="1.0" encoding="utf-8"?>
<ds:datastoreItem xmlns:ds="http://schemas.openxmlformats.org/officeDocument/2006/customXml" ds:itemID="{9B878F97-F91D-451B-9E60-74F96698E39C}"/>
</file>

<file path=customXml/itemProps2.xml><?xml version="1.0" encoding="utf-8"?>
<ds:datastoreItem xmlns:ds="http://schemas.openxmlformats.org/officeDocument/2006/customXml" ds:itemID="{7F925014-A385-4EFD-A3C1-B2C78046AE2C}"/>
</file>

<file path=customXml/itemProps3.xml><?xml version="1.0" encoding="utf-8"?>
<ds:datastoreItem xmlns:ds="http://schemas.openxmlformats.org/officeDocument/2006/customXml" ds:itemID="{4B1C137E-2DBE-4CDE-B2DB-2DAF82598510}"/>
</file>

<file path=customXml/itemProps4.xml><?xml version="1.0" encoding="utf-8"?>
<ds:datastoreItem xmlns:ds="http://schemas.openxmlformats.org/officeDocument/2006/customXml" ds:itemID="{554985AC-7007-4EEB-AC6D-A38D26B797E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13056</TotalTime>
  <Words>2328</Words>
  <Application>Microsoft Office PowerPoint</Application>
  <PresentationFormat>On-screen Show (4:3)</PresentationFormat>
  <Paragraphs>299</Paragraphs>
  <Slides>34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2  Titr</vt:lpstr>
      <vt:lpstr>Arial</vt:lpstr>
      <vt:lpstr>B  Yagut</vt:lpstr>
      <vt:lpstr>B Nazanin</vt:lpstr>
      <vt:lpstr>B Titr</vt:lpstr>
      <vt:lpstr>B Yagut</vt:lpstr>
      <vt:lpstr>Calibri</vt:lpstr>
      <vt:lpstr>Nazanin</vt:lpstr>
      <vt:lpstr>Times New Roman</vt:lpstr>
      <vt:lpstr>Wingdings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 فهرست عناوین مراقبتهای ادغام یافته رده سنی 18-29سال (ویژه غیر پزشک)                             </vt:lpstr>
      <vt:lpstr>عناوین ارزیابی ژنتیک،ایمنسازی</vt:lpstr>
      <vt:lpstr>PowerPoint Presentation</vt:lpstr>
      <vt:lpstr>اهداف آموزشی در ارزیابی ژنتیک درجوانان: </vt:lpstr>
      <vt:lpstr>مقدمه</vt:lpstr>
      <vt:lpstr>PowerPoint Presentation</vt:lpstr>
      <vt:lpstr>ارزیابی ژنتیک جوانان </vt:lpstr>
      <vt:lpstr> نحوه ی ارزیابی اختلالات ارثی  در جوانان</vt:lpstr>
      <vt:lpstr>  نحوه ی ارزیابی اختلالات ارثی  در جوانان( ادامه)</vt:lpstr>
      <vt:lpstr>ارزیابی ژنتیک جوانان </vt:lpstr>
      <vt:lpstr>بررسی عامل خطر/بیماری/ناهنجاری های ژنتیک جوانان</vt:lpstr>
      <vt:lpstr>PowerPoint Presentation</vt:lpstr>
      <vt:lpstr>PowerPoint Presentation</vt:lpstr>
      <vt:lpstr>PowerPoint Presentation</vt:lpstr>
      <vt:lpstr>PowerPoint Presentation</vt:lpstr>
      <vt:lpstr>خلاصه مطالب ونتیجه گیری</vt:lpstr>
      <vt:lpstr>پرسش و تمرین</vt:lpstr>
      <vt:lpstr>PowerPoint Presentation</vt:lpstr>
      <vt:lpstr>اهداف آموزشی در مراقبت از نظر واکسناسیون جوانان: </vt:lpstr>
      <vt:lpstr>مقدمه</vt:lpstr>
      <vt:lpstr>مراقبت از نظر وضعيت واكسيناسيون جوانان </vt:lpstr>
      <vt:lpstr>PowerPoint Presentation</vt:lpstr>
      <vt:lpstr>گروه های پرخطر برای ایمن سازی هپاتیت (ب) </vt:lpstr>
      <vt:lpstr>نکات مهم در ایمن سازی جوانان</vt:lpstr>
      <vt:lpstr>نحوه ی ثبت مراقبت از نظر وضعیت واکسیناسیون جوان در سامانه سیب (براساس کیس فرضی) </vt:lpstr>
      <vt:lpstr>PowerPoint Presentation</vt:lpstr>
      <vt:lpstr>PowerPoint Presentation</vt:lpstr>
      <vt:lpstr>PowerPoint Presentation</vt:lpstr>
      <vt:lpstr>خلاصه مطالب ونتیجه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Dear-User</dc:creator>
  <cp:lastModifiedBy>pars</cp:lastModifiedBy>
  <cp:revision>1116</cp:revision>
  <dcterms:created xsi:type="dcterms:W3CDTF">2015-03-26T12:47:21Z</dcterms:created>
  <dcterms:modified xsi:type="dcterms:W3CDTF">2020-07-21T13:58:20Z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5219a70d-1db7-4d7f-888e-3f5404ba00c9</vt:lpwstr>
  </property>
</Properties>
</file>